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6"/>
  </p:notesMasterIdLst>
  <p:sldIdLst>
    <p:sldId id="257" r:id="rId2"/>
    <p:sldId id="372" r:id="rId3"/>
    <p:sldId id="371" r:id="rId4"/>
    <p:sldId id="379" r:id="rId5"/>
    <p:sldId id="362" r:id="rId6"/>
    <p:sldId id="485" r:id="rId7"/>
    <p:sldId id="374" r:id="rId8"/>
    <p:sldId id="382" r:id="rId9"/>
    <p:sldId id="381" r:id="rId10"/>
    <p:sldId id="383" r:id="rId11"/>
    <p:sldId id="375" r:id="rId12"/>
    <p:sldId id="384" r:id="rId13"/>
    <p:sldId id="385" r:id="rId14"/>
    <p:sldId id="386" r:id="rId15"/>
    <p:sldId id="391" r:id="rId16"/>
    <p:sldId id="395" r:id="rId17"/>
    <p:sldId id="393" r:id="rId18"/>
    <p:sldId id="389" r:id="rId19"/>
    <p:sldId id="394" r:id="rId20"/>
    <p:sldId id="396" r:id="rId21"/>
    <p:sldId id="398" r:id="rId22"/>
    <p:sldId id="397" r:id="rId23"/>
    <p:sldId id="489" r:id="rId24"/>
    <p:sldId id="401" r:id="rId25"/>
    <p:sldId id="402" r:id="rId26"/>
    <p:sldId id="403" r:id="rId27"/>
    <p:sldId id="400" r:id="rId28"/>
    <p:sldId id="405" r:id="rId29"/>
    <p:sldId id="404" r:id="rId30"/>
    <p:sldId id="407" r:id="rId31"/>
    <p:sldId id="406" r:id="rId32"/>
    <p:sldId id="408" r:id="rId33"/>
    <p:sldId id="409" r:id="rId34"/>
    <p:sldId id="410" r:id="rId35"/>
    <p:sldId id="411" r:id="rId36"/>
    <p:sldId id="412" r:id="rId37"/>
    <p:sldId id="413" r:id="rId38"/>
    <p:sldId id="477" r:id="rId39"/>
    <p:sldId id="478" r:id="rId40"/>
    <p:sldId id="479" r:id="rId41"/>
    <p:sldId id="480" r:id="rId42"/>
    <p:sldId id="484" r:id="rId43"/>
    <p:sldId id="481" r:id="rId44"/>
    <p:sldId id="482" r:id="rId45"/>
    <p:sldId id="483" r:id="rId46"/>
    <p:sldId id="445" r:id="rId47"/>
    <p:sldId id="486" r:id="rId48"/>
    <p:sldId id="448" r:id="rId49"/>
    <p:sldId id="488" r:id="rId50"/>
    <p:sldId id="422" r:id="rId51"/>
    <p:sldId id="415" r:id="rId52"/>
    <p:sldId id="416" r:id="rId53"/>
    <p:sldId id="423" r:id="rId54"/>
    <p:sldId id="42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2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B855-D624-4367-9040-9F4AD4B060A8}" type="datetimeFigureOut">
              <a:rPr lang="fr-FR" smtClean="0"/>
              <a:t>06/03/2020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E36E5-B453-4C0B-AF6E-BFC8EDFCD8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19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1198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19256" cy="52894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2320" y="6309320"/>
            <a:ext cx="1315721" cy="365125"/>
          </a:xfrm>
        </p:spPr>
        <p:txBody>
          <a:bodyPr/>
          <a:lstStyle>
            <a:lvl1pPr algn="r">
              <a:defRPr sz="1800"/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6, 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6,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3632447"/>
          </a:xfrm>
        </p:spPr>
        <p:txBody>
          <a:bodyPr/>
          <a:lstStyle/>
          <a:p>
            <a:r>
              <a:rPr lang="fr-F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LES PROFILS POLITIQUES DES PRO ET DES ANTI-GILETS JAUNES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861048"/>
            <a:ext cx="6858000" cy="914400"/>
          </a:xfrm>
        </p:spPr>
        <p:txBody>
          <a:bodyPr>
            <a:normAutofit fontScale="70000" lnSpcReduction="20000"/>
          </a:bodyPr>
          <a:lstStyle/>
          <a:p>
            <a:r>
              <a:rPr lang="fr-FR" sz="4400" b="1" cap="none" dirty="0">
                <a:solidFill>
                  <a:schemeClr val="bg1">
                    <a:lumMod val="50000"/>
                  </a:schemeClr>
                </a:solidFill>
              </a:rPr>
              <a:t>Caractérisation selon la méthode </a:t>
            </a:r>
            <a:r>
              <a:rPr lang="fr-FR" sz="4400" b="1" cap="none" dirty="0"/>
              <a:t>P</a:t>
            </a:r>
            <a:r>
              <a:rPr lang="fr-FR" sz="4400" b="1" cap="none" dirty="0">
                <a:solidFill>
                  <a:schemeClr val="bg1">
                    <a:lumMod val="50000"/>
                  </a:schemeClr>
                </a:solidFill>
              </a:rPr>
              <a:t>olitest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67544" y="5974432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cap="none" dirty="0">
                <a:solidFill>
                  <a:schemeClr val="bg1">
                    <a:lumMod val="85000"/>
                  </a:schemeClr>
                </a:solidFill>
              </a:rPr>
              <a:t>Laurent </a:t>
            </a:r>
            <a:r>
              <a:rPr lang="fr-FR" sz="1600" cap="none" dirty="0" err="1">
                <a:solidFill>
                  <a:schemeClr val="bg1">
                    <a:lumMod val="85000"/>
                  </a:schemeClr>
                </a:solidFill>
              </a:rPr>
              <a:t>Cald</a:t>
            </a:r>
            <a:r>
              <a:rPr lang="fr-FR" sz="1600" cap="none" dirty="0">
                <a:solidFill>
                  <a:schemeClr val="bg1">
                    <a:lumMod val="85000"/>
                  </a:schemeClr>
                </a:solidFill>
              </a:rPr>
              <a:t> - 2020</a:t>
            </a:r>
          </a:p>
        </p:txBody>
      </p:sp>
    </p:spTree>
    <p:extLst>
      <p:ext uri="{BB962C8B-B14F-4D97-AF65-F5344CB8AC3E}">
        <p14:creationId xmlns:p14="http://schemas.microsoft.com/office/powerpoint/2010/main" val="277616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2670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Sans tendance déclarée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1188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de gauche, du centre et de droite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2F4030-7BE6-4C7E-8717-D0FDC698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737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9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4845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la gauche de la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795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17%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Profils au sein de la gauche 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78881B-2AE9-4BE8-876B-501950CDE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2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20073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960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51%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gauche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E0FAF7-C3B8-4D4D-A4A5-8FDA4812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2550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8066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Plutôt à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1309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25%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gauche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6BCF1D3-175C-4F76-A262-54C4F27B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7603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2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6234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Au centre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840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26%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gauche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B7DB306-C27C-4AA6-B95D-178283BF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8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2601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Au centre droit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854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Profils au sein de la droite 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865CED-FA02-4871-8E93-9A853525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1301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Plutôt à droite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899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39DA82-84A4-41A2-B393-40A39BDF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7603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5765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droite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669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4AC223-C4E7-414A-8164-4E751EB8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7603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59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4789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À la droite de la droite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541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44%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32%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2120BA-9673-415D-95EE-7F53EC6F5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19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9947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À la droite de la droite</a:t>
                      </a:r>
                    </a:p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Hors mondialisation*</a:t>
                      </a:r>
                      <a:endParaRPr lang="fr-FR" sz="1800" i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44%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32%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19%</a:t>
                      </a:r>
                    </a:p>
                    <a:p>
                      <a:pPr marL="0" lvl="0" algn="l" defTabSz="914400" rtl="0" eaLnBrk="1" latinLnBrk="0" hangingPunct="1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Sans la position sur la mondialisation dans le calcul du positionnement sur l’économique et le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au sein de la droite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D37511-274B-44A8-9BF5-E05ECF25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7603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0695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345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725525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fr-FR" sz="18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Choix d’un 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Environnement* : 30%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25%</a:t>
                      </a:r>
                    </a:p>
                    <a:p>
                      <a:pPr lvl="0"/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« La défense de l'environnement, notamment par l'arrêt du nucléaire »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D31D8B45-5C6F-48A4-B7E1-FD2080396768}"/>
              </a:ext>
            </a:extLst>
          </p:cNvPr>
          <p:cNvSpPr txBox="1">
            <a:spLocks/>
          </p:cNvSpPr>
          <p:nvPr/>
        </p:nvSpPr>
        <p:spPr>
          <a:xfrm>
            <a:off x="457200" y="117799"/>
            <a:ext cx="8686800" cy="1285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 profil politique de l’échantillon</a:t>
            </a:r>
            <a:br>
              <a:rPr lang="fr-FR" sz="3200" b="1" cap="none" dirty="0"/>
            </a:br>
            <a:r>
              <a:rPr lang="fr-FR" sz="2400" cap="none" dirty="0"/>
              <a:t>Répartition des positionnements des 8759 personnes retenues dans l’échantillon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019FD69-F9C2-496D-B6AF-E1233502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02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14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3656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NPA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206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61%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16%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Les profils politiques selon la proximité avec les partis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2BB716-DD32-43FE-9137-59117548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80" y="134129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4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3511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PCF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7%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28%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193E98-DEEE-4046-9CDE-3B5621C2D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0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53403"/>
              </p:ext>
            </p:extLst>
          </p:nvPr>
        </p:nvGraphicFramePr>
        <p:xfrm>
          <a:off x="566555" y="1268760"/>
          <a:ext cx="7683433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893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Lutte Ouvrière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3B6089-A0CC-4EFF-A3AA-42D56921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069" y="134129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05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96708"/>
              </p:ext>
            </p:extLst>
          </p:nvPr>
        </p:nvGraphicFramePr>
        <p:xfrm>
          <a:off x="566555" y="1268760"/>
          <a:ext cx="7683433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893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La France Insoumise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779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8A162E-C310-49D9-905A-6ECF90E34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88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65525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Génération.s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261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50%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7%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8DC773-2A13-4796-A43B-104F1103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0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9846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345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725525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Europe Ecologie - Les Verts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858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31%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13%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66%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8A5BFB-277E-4002-87BA-5FE7711B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75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12107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Parti Socialiste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520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5D8F8C-BC80-43CE-9FC9-3F9739C1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4120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MRC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46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46%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72%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8FAFD0-4F17-48B8-975C-19685F506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2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2733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MoDem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127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17%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7F4A7CF-6B88-4549-80CF-E327DDDB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7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29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2923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Mouvement radical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3483C7-6DEE-4B09-AA3D-3EF7F5FE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77993"/>
              </p:ext>
            </p:extLst>
          </p:nvPr>
        </p:nvGraphicFramePr>
        <p:xfrm>
          <a:off x="566555" y="1268760"/>
          <a:ext cx="7683433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893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 des 18-34 ans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6887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24%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 profil politique de l’échantillon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Répartition des positionnements selon les tranches d’âges 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5FAB34-A31A-47CD-A801-121A0149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3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32769"/>
              </p:ext>
            </p:extLst>
          </p:nvPr>
        </p:nvGraphicFramePr>
        <p:xfrm>
          <a:off x="566555" y="1269819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UDI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103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33%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8657EB-4357-4D88-A74F-CA2682B8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5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0929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LREM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1020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35%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B340C59-841F-4A7E-A251-CDB604152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6225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8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3453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59051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Agir - La droite constructive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44%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596EFB-7B98-4ED4-96BB-B26E30AA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552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84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93185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Les Républicains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737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323ECA4-5D75-4A80-A985-FBE692B03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28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6097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Debout la France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194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40%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519AEF-12DF-4382-AC8F-3C1FDA5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2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6729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Parti Chrétien-Démocrate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35%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36%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19%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ABAC385-95FC-42E1-B198-5960C41E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963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5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2834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35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Le Rassemblement national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577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EE80D8-6A38-41FA-B3EA-B570D8785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37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41133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>
                          <a:solidFill>
                            <a:srgbClr val="C00000"/>
                          </a:solidFill>
                        </a:rPr>
                        <a:t>Aucun parti déclaré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2861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17%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politiques selon la proximité avec les partis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4209943-5BFA-487F-8DD6-1979AE67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99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69877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 Ouverts » 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3279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« Ouverts » et « fermés » ?</a:t>
            </a:r>
          </a:p>
          <a:p>
            <a:r>
              <a:rPr lang="fr-FR" sz="2400" cap="none" dirty="0"/>
              <a:t>Les Ouverts critiques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84ACE5-7F28-4C2F-87C4-56B39805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52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54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39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18976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Ouverts » </a:t>
                      </a: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non 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978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/>
              <a:t>Les Ouverts sociaux-libéraux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D02F1B2-04FE-4422-AC04-86721C032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9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4790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 des 35-65 ans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1700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26%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 profil politique de l’échantillon</a:t>
            </a:r>
            <a:br>
              <a:rPr lang="fr-FR" sz="3200" b="1" cap="none" dirty="0"/>
            </a:br>
            <a:r>
              <a:rPr lang="fr-FR" sz="2400" cap="none" dirty="0"/>
              <a:t>Répartition des positionnements selon les tranches d’âges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530AC1-10C4-48CF-B128-E88480A1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98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69605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 Ni ouverts ni fermés » et « Plutôt fermés » </a:t>
                      </a: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 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1286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/>
              <a:t>Les Modérés libéraux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093C0F6-3221-444D-A254-A9C7F951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67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5614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Ni ouverts ni fermés » et « Plutôt fermés » </a:t>
                      </a: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1997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25%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/>
              <a:t>Les Modérés critiques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368E92-6903-46AA-95EE-E6F521B3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37271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4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98147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Ni ouverts ni fermés » ou « Plutôt fermés » interventionnistes sur la mondialisation</a:t>
                      </a:r>
                    </a:p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Hors mondialisation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25%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/>
              <a:t>Les Modérés critiques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ED06F4F-39A6-4949-A666-CDD56F58F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9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1582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 Très fermés » </a:t>
                      </a: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 interventionnistes sur la mondialisation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403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29%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26%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/>
              <a:t>Les Identitaires libéraux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57854F2-A570-4EDD-923E-0AFB4BAE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56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4961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Très fermés » </a:t>
                      </a: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interventionnistes sur la mondialisation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816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41%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/>
              <a:t>Les Protectionnistes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68D3B4-0A2A-45DC-B8F3-D686B450E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35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9694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 Très fermés » interventionnistes sur la mondialisation</a:t>
                      </a:r>
                    </a:p>
                    <a:p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Hors mondialisation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41%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25%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« Ouverts » et « fermés » ?</a:t>
            </a:r>
          </a:p>
          <a:p>
            <a:r>
              <a:rPr lang="fr-FR" sz="2400" cap="none" dirty="0"/>
              <a:t>Les Protectionnistes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9B3D5EC-2B60-4AC5-99DE-CD61FFBB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31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4418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4062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22%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Sur le mouvement des Gilets Jaunes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« Totalement solidaire » ou « Plutôt solidaire »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8B2870-B03C-4652-8005-2EEB0C1E8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49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4726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Moyennes des tranches d’âges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18-34 ans : 3129 profils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35-65 ans : 856 profils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de 65 ans : 77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26%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Sur le mouvement des Gilets Jaunes</a:t>
            </a:r>
          </a:p>
          <a:p>
            <a:r>
              <a:rPr lang="fr-FR" sz="2400" cap="none" dirty="0"/>
              <a:t>« Totalement solidaire » ou « Plutôt solidaire »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F5F0B13-100C-4621-A92D-1A99F01E4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601323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2633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22%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Sur le mouvement des Gilets Jaunes</a:t>
            </a:r>
          </a:p>
          <a:p>
            <a:r>
              <a:rPr lang="fr-FR" sz="2400" cap="none" dirty="0">
                <a:solidFill>
                  <a:srgbClr val="C00000"/>
                </a:solidFill>
              </a:rPr>
              <a:t>«  Plutôt opposé » ou « Totalement opposé »</a:t>
            </a:r>
            <a:endParaRPr lang="fr-FR" sz="2800" cap="none" dirty="0">
              <a:solidFill>
                <a:srgbClr val="C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0CFB8D-1C12-426C-9F0A-4EB1693D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49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49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7723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Moyennes des tranches d’âges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18-34 ans : 2044 profils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35-65 ans : 516 profils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de 65 ans : 73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24%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914400" rtl="0" eaLnBrk="1" latinLnBrk="0" hangingPunct="1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04E75FBD-285C-4CA1-A0C6-C612F832087E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Sur le mouvement des Gilets Jaunes</a:t>
            </a:r>
          </a:p>
          <a:p>
            <a:r>
              <a:rPr lang="fr-FR" sz="2400" cap="none" dirty="0"/>
              <a:t>«  Plutôt opposé » ou « Totalement opposé »</a:t>
            </a:r>
            <a:endParaRPr lang="fr-FR" sz="28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A251E4F-FE1C-4693-8DEB-970A5276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1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202813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 des plus de 65 ans</a:t>
                      </a:r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172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31%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 profil politique de l’échantillon</a:t>
            </a:r>
            <a:br>
              <a:rPr lang="fr-FR" sz="3200" b="1" cap="none" dirty="0"/>
            </a:br>
            <a:r>
              <a:rPr lang="fr-FR" sz="2400" cap="none" dirty="0"/>
              <a:t>Répartition des positionnements selon les tranches d’âges 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ACD90F-C1A6-435E-A253-EEC823BA5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4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50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3868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 Totalement solidaire »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1174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Les profils selon les sentiments à l’égard du mouvement des Gilets Jaunes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C3401C-93CE-423D-9C1F-7EC072A4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101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51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7531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 Plutôt solidaire »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2888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17%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sentiments à l’égard du mouvement des Gilets Jaunes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83A66E9-8109-498A-9EB0-5862709F9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5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1881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 Indifférent »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2064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25%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16%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30%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24%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sentiments à l’égard du mouvement des Gilets Jaunes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22A47D-BCCD-4920-BC00-305431D9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36358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7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53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0403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 Plutôt opposé »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1700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42%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sentiments à l’égard du mouvement des Gilets Jaunes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6AFA17-2C98-4600-9542-8E25A7FF6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65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54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07189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« Totalement opposé »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933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23%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30%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FC98951D-1076-406C-BD5B-CD3E60810B09}"/>
              </a:ext>
            </a:extLst>
          </p:cNvPr>
          <p:cNvSpPr txBox="1">
            <a:spLocks/>
          </p:cNvSpPr>
          <p:nvPr/>
        </p:nvSpPr>
        <p:spPr>
          <a:xfrm>
            <a:off x="457200" y="19647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sentiments à l’égard du mouvement des Gilets Jaunes</a:t>
            </a:r>
            <a:endParaRPr lang="fr-FR" sz="3200" cap="none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AD1C22-CCE9-4DD1-A6DD-7E64447C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2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6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36294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037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50050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Moyennes des tranches d’âges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18-34 ans : 6887 profils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35-65 ans : 1700 profils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de 65 ans : 172 profils</a:t>
                      </a: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21%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 profil politique de l’échantillon</a:t>
            </a:r>
            <a:br>
              <a:rPr lang="fr-FR" sz="3200" b="1" cap="none" dirty="0"/>
            </a:br>
            <a:r>
              <a:rPr lang="fr-FR" sz="2400" cap="none" dirty="0"/>
              <a:t>Répartition des positionnements selon les tranches d’âges </a:t>
            </a:r>
            <a:endParaRPr lang="fr-FR" sz="3200" cap="non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BEB136-0219-4E33-A089-0F06DB1E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6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7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96496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Profils de gauche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3904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11%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44%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23%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>
                <a:solidFill>
                  <a:srgbClr val="C00000"/>
                </a:solidFill>
              </a:rPr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>
                <a:solidFill>
                  <a:srgbClr val="C00000"/>
                </a:solidFill>
              </a:rPr>
              <a:t>Profils de gauche, du centre et de droite </a:t>
            </a:r>
            <a:endParaRPr lang="fr-FR" sz="3200" cap="none" dirty="0">
              <a:solidFill>
                <a:srgbClr val="C0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E26C1E-3215-4E22-9243-487C376D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8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64858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Profils du centre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704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41%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20%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18%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27%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9%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29%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BAB0B6-30D2-462F-8C16-CEAA0ED39032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de gauche, du centre et de droite </a:t>
            </a:r>
            <a:endParaRPr lang="fr-FR" sz="3200" cap="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179431-F0B4-47D4-8F33-56A90848F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737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0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8DF745-7D3F-47F4-83A3-874385CFAA69}" type="slidenum">
              <a:rPr lang="en-US" smtClean="0"/>
              <a:pPr algn="r"/>
              <a:t>9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016A3E3A-7BC0-47E5-AC47-996A7B09A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57090"/>
              </p:ext>
            </p:extLst>
          </p:nvPr>
        </p:nvGraphicFramePr>
        <p:xfrm>
          <a:off x="566555" y="1268760"/>
          <a:ext cx="7830870" cy="535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760782305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807075806"/>
                    </a:ext>
                  </a:extLst>
                </a:gridCol>
              </a:tblGrid>
              <a:tr h="535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Profils de droite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2963 </a:t>
                      </a:r>
                      <a:r>
                        <a:rPr lang="fr-FR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profils</a:t>
                      </a:r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principal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E&amp;S : 36%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M&amp;V : 18%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I&amp;R : 30%</a:t>
                      </a:r>
                    </a:p>
                    <a:p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8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Autre priorité :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 : 13%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Ruralité : 17%</a:t>
                      </a:r>
                    </a:p>
                    <a:p>
                      <a:pPr lvl="0"/>
                      <a:r>
                        <a:rPr lang="fr-FR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Egalité républicaine : 27%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655669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E203814-C8F2-4B65-AEB7-BFF70B06A03A}"/>
              </a:ext>
            </a:extLst>
          </p:cNvPr>
          <p:cNvSpPr txBox="1">
            <a:spLocks/>
          </p:cNvSpPr>
          <p:nvPr/>
        </p:nvSpPr>
        <p:spPr>
          <a:xfrm>
            <a:off x="457200" y="106465"/>
            <a:ext cx="8686800" cy="937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cap="none" dirty="0"/>
              <a:t>Les profils selon les tendances gauche - droite</a:t>
            </a:r>
            <a:br>
              <a:rPr lang="fr-FR" sz="3200" b="1" cap="none" dirty="0"/>
            </a:br>
            <a:r>
              <a:rPr lang="fr-FR" sz="2400" cap="none" dirty="0"/>
              <a:t>Profils de gauche, du centre et de droite </a:t>
            </a:r>
            <a:endParaRPr lang="fr-FR" sz="3200" cap="non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8C573B-3195-4D59-A68B-48B34636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30" y="1341294"/>
            <a:ext cx="4122777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6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olitest">
      <a:majorFont>
        <a:latin typeface="Rockwell"/>
        <a:ea typeface=""/>
        <a:cs typeface=""/>
      </a:majorFont>
      <a:minorFont>
        <a:latin typeface="Ebrim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94208</TotalTime>
  <Words>3134</Words>
  <Application>Microsoft Office PowerPoint</Application>
  <PresentationFormat>Affichage à l'écran (4:3)</PresentationFormat>
  <Paragraphs>765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9" baseType="lpstr">
      <vt:lpstr>Arial</vt:lpstr>
      <vt:lpstr>Calibri</vt:lpstr>
      <vt:lpstr>Ebrima</vt:lpstr>
      <vt:lpstr>Rockwell</vt:lpstr>
      <vt:lpstr>Essentiel</vt:lpstr>
      <vt:lpstr>LES PROFILS POLITIQUES DES PRO ET DES ANTI-GILETS JAUNES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Positionnement politique</dc:title>
  <dc:creator>ESCOURROU Laurent</dc:creator>
  <cp:lastModifiedBy>ESCOURROU Laurent</cp:lastModifiedBy>
  <cp:revision>718</cp:revision>
  <dcterms:created xsi:type="dcterms:W3CDTF">2019-06-10T06:57:51Z</dcterms:created>
  <dcterms:modified xsi:type="dcterms:W3CDTF">2020-03-06T18:21:56Z</dcterms:modified>
</cp:coreProperties>
</file>